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6030504020204" pitchFamily="34" charset="0"/>
      <p:regular r:id="rId7"/>
      <p:bold r:id="rId8"/>
    </p:embeddedFont>
    <p:embeddedFont>
      <p:font typeface="Open Sans Bold" panose="020B0806030504020204" pitchFamily="34" charset="0"/>
      <p:regular r:id="rId9"/>
      <p:bold r:id="rId10"/>
    </p:embeddedFont>
    <p:embeddedFont>
      <p:font typeface="Poppins" panose="00000500000000000000" pitchFamily="2" charset="0"/>
      <p:regular r:id="rId11"/>
      <p:bold r:id="rId12"/>
      <p:italic r:id="rId13"/>
      <p:boldItalic r:id="rId14"/>
    </p:embeddedFont>
    <p:embeddedFont>
      <p:font typeface="Poppins Bold" panose="00000800000000000000" charset="0"/>
      <p:regular r:id="rId15"/>
      <p:bold r:id="rId16"/>
    </p:embeddedFont>
    <p:embeddedFont>
      <p:font typeface="Poppins Bold Italics" panose="020B0604020202020204" charset="0"/>
      <p:regular r:id="rId17"/>
    </p:embeddedFont>
    <p:embeddedFont>
      <p:font typeface="Poppins Italics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  <p:sp>
        <p:nvSpPr>
          <p:cNvPr id="12" name="Google Shape;89;p1">
            <a:extLst>
              <a:ext uri="{FF2B5EF4-FFF2-40B4-BE49-F238E27FC236}">
                <a16:creationId xmlns:a16="http://schemas.microsoft.com/office/drawing/2014/main" id="{F9E219D1-17D1-9D31-5395-F55532A367A5}"/>
              </a:ext>
            </a:extLst>
          </p:cNvPr>
          <p:cNvSpPr txBox="1">
            <a:spLocks/>
          </p:cNvSpPr>
          <p:nvPr/>
        </p:nvSpPr>
        <p:spPr>
          <a:xfrm>
            <a:off x="8382000" y="2571242"/>
            <a:ext cx="8572500" cy="378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spcBef>
                <a:spcPts val="1600"/>
              </a:spcBef>
              <a:buClr>
                <a:schemeClr val="lt2"/>
              </a:buClr>
              <a:buSzPts val="1600"/>
              <a:buFont typeface="Arial" pitchFamily="34" charset="0"/>
              <a:buNone/>
            </a:pPr>
            <a:r>
              <a:rPr lang="pt-BR" b="1" i="1" dirty="0"/>
              <a:t>Nomes dos autores </a:t>
            </a:r>
            <a:r>
              <a:rPr lang="pt-BR" i="1" dirty="0"/>
              <a:t>por extenso, separados por ponto e vírgula. Se bolsista, obrigatório identificar: </a:t>
            </a:r>
          </a:p>
          <a:p>
            <a:pPr marL="0" indent="0" algn="just">
              <a:lnSpc>
                <a:spcPct val="90000"/>
              </a:lnSpc>
              <a:spcBef>
                <a:spcPts val="1600"/>
              </a:spcBef>
              <a:buClr>
                <a:schemeClr val="lt2"/>
              </a:buClr>
              <a:buSzPts val="1600"/>
              <a:buFont typeface="Arial" pitchFamily="34" charset="0"/>
              <a:buNone/>
            </a:pPr>
            <a:r>
              <a:rPr lang="pt-BR" b="1" i="1" dirty="0"/>
              <a:t>Bolsista</a:t>
            </a:r>
            <a:r>
              <a:rPr lang="pt-BR" i="1" dirty="0"/>
              <a:t> - sigla da instituição de fomento </a:t>
            </a:r>
          </a:p>
          <a:p>
            <a:pPr marL="0" indent="0" algn="just">
              <a:lnSpc>
                <a:spcPct val="90000"/>
              </a:lnSpc>
              <a:spcBef>
                <a:spcPts val="1600"/>
              </a:spcBef>
              <a:buClr>
                <a:schemeClr val="lt2"/>
              </a:buClr>
              <a:buSzPts val="1600"/>
              <a:buFont typeface="Arial" pitchFamily="34" charset="0"/>
              <a:buNone/>
            </a:pPr>
            <a:r>
              <a:rPr lang="pt-BR" i="1" dirty="0"/>
              <a:t>Nome da instituição de ensino. </a:t>
            </a:r>
          </a:p>
          <a:p>
            <a:pPr marL="0" indent="0" algn="just">
              <a:lnSpc>
                <a:spcPct val="90000"/>
              </a:lnSpc>
              <a:spcBef>
                <a:spcPts val="1600"/>
              </a:spcBef>
              <a:buClr>
                <a:schemeClr val="lt2"/>
              </a:buClr>
              <a:buSzPts val="1600"/>
              <a:buFont typeface="Arial" pitchFamily="34" charset="0"/>
              <a:buNone/>
            </a:pPr>
            <a:r>
              <a:rPr lang="pt-BR" i="1" dirty="0"/>
              <a:t>E-mail do estudante-autor</a:t>
            </a:r>
          </a:p>
          <a:p>
            <a:pPr marL="0" indent="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  <a:buFont typeface="Arial" pitchFamily="34" charset="0"/>
              <a:buNone/>
            </a:pPr>
            <a:endParaRPr lang="pt-BR" sz="3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98D8FE4-B61C-6E3E-C19B-8F686C664F77}"/>
              </a:ext>
            </a:extLst>
          </p:cNvPr>
          <p:cNvSpPr txBox="1"/>
          <p:nvPr/>
        </p:nvSpPr>
        <p:spPr>
          <a:xfrm>
            <a:off x="8077200" y="8610510"/>
            <a:ext cx="314239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ARAGUAÍNA – TO</a:t>
            </a:r>
          </a:p>
          <a:p>
            <a:pPr algn="ctr"/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</a:p>
          <a:p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85EC822-51B5-653E-62E3-26FC62275B2C}"/>
              </a:ext>
            </a:extLst>
          </p:cNvPr>
          <p:cNvSpPr txBox="1"/>
          <p:nvPr/>
        </p:nvSpPr>
        <p:spPr>
          <a:xfrm>
            <a:off x="8373035" y="6743700"/>
            <a:ext cx="85725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b="1" dirty="0"/>
              <a:t>Orientador(a)</a:t>
            </a:r>
            <a:r>
              <a:rPr lang="pt-BR" sz="3200" dirty="0"/>
              <a:t>: Prof.(a)  </a:t>
            </a:r>
          </a:p>
          <a:p>
            <a:pPr algn="just"/>
            <a:endParaRPr lang="pt-BR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A5BFE0D-8926-8298-8071-3DBE21FD3960}"/>
              </a:ext>
            </a:extLst>
          </p:cNvPr>
          <p:cNvSpPr txBox="1"/>
          <p:nvPr/>
        </p:nvSpPr>
        <p:spPr>
          <a:xfrm>
            <a:off x="4953000" y="1383890"/>
            <a:ext cx="9753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/>
              <a:t>TÍTULO DO TRABALHO</a:t>
            </a:r>
            <a:endParaRPr lang="pt-BR" sz="600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0000EDFD-3507-1647-39A2-A33E17173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35"/>
            <a:ext cx="4497515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532630" y="9608246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39238" y="4274470"/>
            <a:ext cx="9525" cy="1566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5391EFF-1A4D-DCDA-282D-28DA45196430}"/>
              </a:ext>
            </a:extLst>
          </p:cNvPr>
          <p:cNvGrpSpPr/>
          <p:nvPr/>
        </p:nvGrpSpPr>
        <p:grpSpPr>
          <a:xfrm>
            <a:off x="40341" y="2241"/>
            <a:ext cx="4497548" cy="10284759"/>
            <a:chOff x="40341" y="0"/>
            <a:chExt cx="4497548" cy="10287000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B28EBD3-CE4D-8786-A5D3-81C0923D0361}"/>
                </a:ext>
              </a:extLst>
            </p:cNvPr>
            <p:cNvSpPr/>
            <p:nvPr/>
          </p:nvSpPr>
          <p:spPr>
            <a:xfrm>
              <a:off x="40341" y="0"/>
              <a:ext cx="4497548" cy="10287000"/>
            </a:xfrm>
            <a:custGeom>
              <a:avLst/>
              <a:gdLst/>
              <a:ahLst/>
              <a:cxnLst/>
              <a:rect l="l" t="t" r="r" b="b"/>
              <a:pathLst>
                <a:path w="5996731" h="11827539">
                  <a:moveTo>
                    <a:pt x="0" y="0"/>
                  </a:moveTo>
                  <a:lnTo>
                    <a:pt x="5996731" y="0"/>
                  </a:lnTo>
                  <a:lnTo>
                    <a:pt x="5996731" y="11827539"/>
                  </a:lnTo>
                  <a:lnTo>
                    <a:pt x="0" y="11827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0911" t="-15966" r="-30911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74212" y="230511"/>
              <a:ext cx="4413811" cy="5118001"/>
              <a:chOff x="0" y="307348"/>
              <a:chExt cx="6009431" cy="682400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242147" y="307348"/>
                <a:ext cx="5525136" cy="1526319"/>
              </a:xfrm>
              <a:custGeom>
                <a:avLst/>
                <a:gdLst/>
                <a:ahLst/>
                <a:cxnLst/>
                <a:rect l="l" t="t" r="r" b="b"/>
                <a:pathLst>
                  <a:path w="5525137" h="1526319">
                    <a:moveTo>
                      <a:pt x="0" y="0"/>
                    </a:moveTo>
                    <a:lnTo>
                      <a:pt x="5525137" y="0"/>
                    </a:lnTo>
                    <a:lnTo>
                      <a:pt x="5525137" y="1526319"/>
                    </a:lnTo>
                    <a:lnTo>
                      <a:pt x="0" y="15263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9" name="Group 9"/>
              <p:cNvGrpSpPr/>
              <p:nvPr/>
            </p:nvGrpSpPr>
            <p:grpSpPr>
              <a:xfrm>
                <a:off x="0" y="1854583"/>
                <a:ext cx="6009431" cy="5276766"/>
                <a:chOff x="0" y="-580715"/>
                <a:chExt cx="1187048" cy="1042323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47757" y="-580715"/>
                  <a:ext cx="1117237" cy="76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048" h="461608">
                      <a:moveTo>
                        <a:pt x="0" y="0"/>
                      </a:moveTo>
                      <a:lnTo>
                        <a:pt x="1187048" y="0"/>
                      </a:lnTo>
                      <a:lnTo>
                        <a:pt x="1187048" y="461608"/>
                      </a:lnTo>
                      <a:lnTo>
                        <a:pt x="0" y="461608"/>
                      </a:lnTo>
                      <a:close/>
                    </a:path>
                  </a:pathLst>
                </a:custGeom>
                <a:noFill/>
              </p:spPr>
              <p:txBody>
                <a:bodyPr/>
                <a:lstStyle/>
                <a:p>
                  <a:pPr algn="ctr"/>
                  <a:r>
                    <a:rPr lang="pt-BR" sz="1600" b="1" i="1" dirty="0">
                      <a:solidFill>
                        <a:srgbClr val="002060"/>
                      </a:solidFill>
                    </a:rPr>
                    <a:t>GEDO – GRUPO EDUCACIONAL DOM ORIONE</a:t>
                  </a:r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-47625"/>
                  <a:ext cx="1187048" cy="50923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499"/>
                    </a:lnSpc>
                  </a:pPr>
                  <a:endParaRPr/>
                </a:p>
              </p:txBody>
            </p:sp>
          </p:grpSp>
          <p:sp>
            <p:nvSpPr>
              <p:cNvPr id="14" name="TextBox 14"/>
              <p:cNvSpPr txBox="1"/>
              <p:nvPr/>
            </p:nvSpPr>
            <p:spPr>
              <a:xfrm>
                <a:off x="166195" y="3302000"/>
                <a:ext cx="5656013" cy="284966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3200" b="1" dirty="0">
                    <a:solidFill>
                      <a:srgbClr val="002060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III FÓRUM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3200" b="1" dirty="0">
                    <a:solidFill>
                      <a:srgbClr val="002060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CIENTÍFICO E DE EXTENSÃO</a:t>
                </a:r>
              </a:p>
            </p:txBody>
          </p:sp>
        </p:grp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39360E-096C-C181-9CA9-FE1B686D1209}"/>
              </a:ext>
            </a:extLst>
          </p:cNvPr>
          <p:cNvSpPr txBox="1"/>
          <p:nvPr/>
        </p:nvSpPr>
        <p:spPr>
          <a:xfrm>
            <a:off x="5191125" y="2478202"/>
            <a:ext cx="12341505" cy="69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137"/>
              </a:lnSpc>
            </a:pPr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&gt;&gt;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Deixar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claro: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problema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de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pesquisa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objetivos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e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relevância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do </a:t>
            </a:r>
            <a:r>
              <a:rPr lang="en-US" sz="3200" i="1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tema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.</a:t>
            </a:r>
            <a:endParaRPr lang="en-US" sz="3200" i="1" dirty="0">
              <a:solidFill>
                <a:schemeClr val="accent5">
                  <a:lumMod val="75000"/>
                </a:schemeClr>
              </a:solidFill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6FBA063-C73F-88DE-D330-807A4C61A95D}"/>
              </a:ext>
            </a:extLst>
          </p:cNvPr>
          <p:cNvSpPr txBox="1"/>
          <p:nvPr/>
        </p:nvSpPr>
        <p:spPr>
          <a:xfrm>
            <a:off x="5278330" y="153830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/>
              <a:t>1 INTRODUÇÃO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5099D-C410-24DB-95BE-DD6D9FBDA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698324E-3E0F-0FE7-D829-010ECA87F235}"/>
              </a:ext>
            </a:extLst>
          </p:cNvPr>
          <p:cNvSpPr txBox="1"/>
          <p:nvPr/>
        </p:nvSpPr>
        <p:spPr>
          <a:xfrm>
            <a:off x="17532630" y="9608246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8FDCDFE-5F8B-4337-E00E-FA9B2C27DA7E}"/>
              </a:ext>
            </a:extLst>
          </p:cNvPr>
          <p:cNvSpPr txBox="1"/>
          <p:nvPr/>
        </p:nvSpPr>
        <p:spPr>
          <a:xfrm>
            <a:off x="9139238" y="4274470"/>
            <a:ext cx="9525" cy="1566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337AF0B-6734-88C9-6988-5699433E6549}"/>
              </a:ext>
            </a:extLst>
          </p:cNvPr>
          <p:cNvSpPr txBox="1"/>
          <p:nvPr/>
        </p:nvSpPr>
        <p:spPr>
          <a:xfrm>
            <a:off x="5383306" y="1974976"/>
            <a:ext cx="12030075" cy="718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137"/>
              </a:lnSpc>
            </a:pP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&gt;&gt;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Deixar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claro: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procedimentos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instrumentos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e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critério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de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análise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.</a:t>
            </a:r>
            <a:r>
              <a:rPr lang="en-US" sz="4000" i="1" dirty="0">
                <a:solidFill>
                  <a:schemeClr val="accent5">
                    <a:lumMod val="75000"/>
                  </a:schemeClr>
                </a:solidFill>
                <a:ea typeface="Poppins Italics"/>
                <a:cs typeface="Poppins Italics"/>
                <a:sym typeface="Poppins Italics"/>
              </a:rPr>
              <a:t>      </a:t>
            </a:r>
            <a:endParaRPr lang="pt-BR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55990F6-B129-3888-2349-3833F50898AA}"/>
              </a:ext>
            </a:extLst>
          </p:cNvPr>
          <p:cNvSpPr txBox="1"/>
          <p:nvPr/>
        </p:nvSpPr>
        <p:spPr>
          <a:xfrm>
            <a:off x="5383306" y="917599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/>
              <a:t>2 METODOLOGIA</a:t>
            </a:r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F31EB87E-F7D4-535E-09B3-D0AAB30664E7}"/>
              </a:ext>
            </a:extLst>
          </p:cNvPr>
          <p:cNvSpPr/>
          <p:nvPr/>
        </p:nvSpPr>
        <p:spPr>
          <a:xfrm>
            <a:off x="40341" y="2241"/>
            <a:ext cx="4497548" cy="10284759"/>
          </a:xfrm>
          <a:custGeom>
            <a:avLst/>
            <a:gdLst/>
            <a:ahLst/>
            <a:cxnLst/>
            <a:rect l="l" t="t" r="r" b="b"/>
            <a:pathLst>
              <a:path w="5996731" h="11827539">
                <a:moveTo>
                  <a:pt x="0" y="0"/>
                </a:moveTo>
                <a:lnTo>
                  <a:pt x="5996731" y="0"/>
                </a:lnTo>
                <a:lnTo>
                  <a:pt x="5996731" y="11827539"/>
                </a:lnTo>
                <a:lnTo>
                  <a:pt x="0" y="11827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911" t="-15966" r="-3091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8350E676-1583-D27C-9283-9B15785241CE}"/>
              </a:ext>
            </a:extLst>
          </p:cNvPr>
          <p:cNvSpPr/>
          <p:nvPr/>
        </p:nvSpPr>
        <p:spPr>
          <a:xfrm>
            <a:off x="252064" y="232702"/>
            <a:ext cx="4058106" cy="1144490"/>
          </a:xfrm>
          <a:custGeom>
            <a:avLst/>
            <a:gdLst/>
            <a:ahLst/>
            <a:cxnLst/>
            <a:rect l="l" t="t" r="r" b="b"/>
            <a:pathLst>
              <a:path w="5525137" h="1526319">
                <a:moveTo>
                  <a:pt x="0" y="0"/>
                </a:moveTo>
                <a:lnTo>
                  <a:pt x="5525137" y="0"/>
                </a:lnTo>
                <a:lnTo>
                  <a:pt x="5525137" y="1526319"/>
                </a:lnTo>
                <a:lnTo>
                  <a:pt x="0" y="1526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10">
            <a:extLst>
              <a:ext uri="{FF2B5EF4-FFF2-40B4-BE49-F238E27FC236}">
                <a16:creationId xmlns:a16="http://schemas.microsoft.com/office/drawing/2014/main" id="{BAB5EC38-29A3-3F4D-72DC-68451D60621C}"/>
              </a:ext>
            </a:extLst>
          </p:cNvPr>
          <p:cNvSpPr/>
          <p:nvPr/>
        </p:nvSpPr>
        <p:spPr>
          <a:xfrm>
            <a:off x="251787" y="1392875"/>
            <a:ext cx="4154232" cy="290850"/>
          </a:xfrm>
          <a:custGeom>
            <a:avLst/>
            <a:gdLst/>
            <a:ahLst/>
            <a:cxnLst/>
            <a:rect l="l" t="t" r="r" b="b"/>
            <a:pathLst>
              <a:path w="1187048" h="461608">
                <a:moveTo>
                  <a:pt x="0" y="0"/>
                </a:moveTo>
                <a:lnTo>
                  <a:pt x="1187048" y="0"/>
                </a:lnTo>
                <a:lnTo>
                  <a:pt x="1187048" y="461608"/>
                </a:lnTo>
                <a:lnTo>
                  <a:pt x="0" y="461608"/>
                </a:lnTo>
                <a:close/>
              </a:path>
            </a:pathLst>
          </a:custGeom>
          <a:noFill/>
        </p:spPr>
        <p:txBody>
          <a:bodyPr/>
          <a:lstStyle/>
          <a:p>
            <a:pPr algn="ctr"/>
            <a:r>
              <a:rPr lang="pt-BR" sz="1600" b="1" i="1" dirty="0">
                <a:solidFill>
                  <a:srgbClr val="002060"/>
                </a:solidFill>
              </a:rPr>
              <a:t>GEDO – GRUPO EDUCACIONAL DOM ORIONE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B5508B77-141C-899F-D5AF-20344CC74B59}"/>
              </a:ext>
            </a:extLst>
          </p:cNvPr>
          <p:cNvSpPr txBox="1"/>
          <p:nvPr/>
        </p:nvSpPr>
        <p:spPr>
          <a:xfrm>
            <a:off x="196279" y="2478202"/>
            <a:ext cx="4154232" cy="2136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 FÓRUM 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CIENTÍFICO E DE EXTENSÃO</a:t>
            </a:r>
          </a:p>
        </p:txBody>
      </p:sp>
    </p:spTree>
    <p:extLst>
      <p:ext uri="{BB962C8B-B14F-4D97-AF65-F5344CB8AC3E}">
        <p14:creationId xmlns:p14="http://schemas.microsoft.com/office/powerpoint/2010/main" val="60514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02662-012D-9DC8-7AB3-A7F4875DD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4AFB388-61AA-8B9A-8E9F-AFECAECE96B5}"/>
              </a:ext>
            </a:extLst>
          </p:cNvPr>
          <p:cNvSpPr txBox="1"/>
          <p:nvPr/>
        </p:nvSpPr>
        <p:spPr>
          <a:xfrm>
            <a:off x="17532630" y="9608246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93E8A56-1304-D88D-6F6E-C3AE8F82B79B}"/>
              </a:ext>
            </a:extLst>
          </p:cNvPr>
          <p:cNvSpPr txBox="1"/>
          <p:nvPr/>
        </p:nvSpPr>
        <p:spPr>
          <a:xfrm>
            <a:off x="9139238" y="4274470"/>
            <a:ext cx="9525" cy="1566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CE72C28-0BBD-FEBB-0EA2-5D150AE3447D}"/>
              </a:ext>
            </a:extLst>
          </p:cNvPr>
          <p:cNvSpPr txBox="1"/>
          <p:nvPr/>
        </p:nvSpPr>
        <p:spPr>
          <a:xfrm>
            <a:off x="5020222" y="2828321"/>
            <a:ext cx="12030075" cy="718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137"/>
              </a:lnSpc>
            </a:pP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&gt;&gt;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Deixar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claro: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resultados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ainda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que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parciais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.</a:t>
            </a:r>
            <a:r>
              <a:rPr lang="en-US" sz="4000" i="1" dirty="0">
                <a:solidFill>
                  <a:schemeClr val="accent5">
                    <a:lumMod val="75000"/>
                  </a:schemeClr>
                </a:solidFill>
                <a:ea typeface="Poppins Italics"/>
                <a:cs typeface="Poppins Italics"/>
                <a:sym typeface="Poppins Italics"/>
              </a:rPr>
              <a:t>     </a:t>
            </a:r>
            <a:endParaRPr lang="pt-BR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0A50E13-CB47-AE46-383B-A94DC9BCD67E}"/>
              </a:ext>
            </a:extLst>
          </p:cNvPr>
          <p:cNvSpPr txBox="1"/>
          <p:nvPr/>
        </p:nvSpPr>
        <p:spPr>
          <a:xfrm>
            <a:off x="5181600" y="1538300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/>
              <a:t>3 RESULTADOS E DISCUSSÃO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CA96CB4-075C-4A08-892B-150286C34BAD}"/>
              </a:ext>
            </a:extLst>
          </p:cNvPr>
          <p:cNvSpPr/>
          <p:nvPr/>
        </p:nvSpPr>
        <p:spPr>
          <a:xfrm>
            <a:off x="40341" y="2241"/>
            <a:ext cx="4497548" cy="10284759"/>
          </a:xfrm>
          <a:custGeom>
            <a:avLst/>
            <a:gdLst/>
            <a:ahLst/>
            <a:cxnLst/>
            <a:rect l="l" t="t" r="r" b="b"/>
            <a:pathLst>
              <a:path w="5996731" h="11827539">
                <a:moveTo>
                  <a:pt x="0" y="0"/>
                </a:moveTo>
                <a:lnTo>
                  <a:pt x="5996731" y="0"/>
                </a:lnTo>
                <a:lnTo>
                  <a:pt x="5996731" y="11827539"/>
                </a:lnTo>
                <a:lnTo>
                  <a:pt x="0" y="11827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911" t="-15966" r="-3091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DDEAEF75-2874-AA1B-6EC7-B40E1103F987}"/>
              </a:ext>
            </a:extLst>
          </p:cNvPr>
          <p:cNvSpPr/>
          <p:nvPr/>
        </p:nvSpPr>
        <p:spPr>
          <a:xfrm>
            <a:off x="252064" y="232702"/>
            <a:ext cx="4058106" cy="1144490"/>
          </a:xfrm>
          <a:custGeom>
            <a:avLst/>
            <a:gdLst/>
            <a:ahLst/>
            <a:cxnLst/>
            <a:rect l="l" t="t" r="r" b="b"/>
            <a:pathLst>
              <a:path w="5525137" h="1526319">
                <a:moveTo>
                  <a:pt x="0" y="0"/>
                </a:moveTo>
                <a:lnTo>
                  <a:pt x="5525137" y="0"/>
                </a:lnTo>
                <a:lnTo>
                  <a:pt x="5525137" y="1526319"/>
                </a:lnTo>
                <a:lnTo>
                  <a:pt x="0" y="1526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74345E9E-07CF-4270-97B9-DB2E5DDA6D98}"/>
              </a:ext>
            </a:extLst>
          </p:cNvPr>
          <p:cNvSpPr/>
          <p:nvPr/>
        </p:nvSpPr>
        <p:spPr>
          <a:xfrm>
            <a:off x="251787" y="1392875"/>
            <a:ext cx="4154232" cy="290850"/>
          </a:xfrm>
          <a:custGeom>
            <a:avLst/>
            <a:gdLst/>
            <a:ahLst/>
            <a:cxnLst/>
            <a:rect l="l" t="t" r="r" b="b"/>
            <a:pathLst>
              <a:path w="1187048" h="461608">
                <a:moveTo>
                  <a:pt x="0" y="0"/>
                </a:moveTo>
                <a:lnTo>
                  <a:pt x="1187048" y="0"/>
                </a:lnTo>
                <a:lnTo>
                  <a:pt x="1187048" y="461608"/>
                </a:lnTo>
                <a:lnTo>
                  <a:pt x="0" y="461608"/>
                </a:lnTo>
                <a:close/>
              </a:path>
            </a:pathLst>
          </a:custGeom>
          <a:noFill/>
        </p:spPr>
        <p:txBody>
          <a:bodyPr/>
          <a:lstStyle/>
          <a:p>
            <a:pPr algn="ctr"/>
            <a:r>
              <a:rPr lang="pt-BR" sz="1600" b="1" i="1" dirty="0">
                <a:solidFill>
                  <a:srgbClr val="002060"/>
                </a:solidFill>
              </a:rPr>
              <a:t>GEDO – GRUPO EDUCACIONAL DOM ORIONE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F2003328-A038-CBFA-0A75-3197FDBA0233}"/>
              </a:ext>
            </a:extLst>
          </p:cNvPr>
          <p:cNvSpPr txBox="1"/>
          <p:nvPr/>
        </p:nvSpPr>
        <p:spPr>
          <a:xfrm>
            <a:off x="196279" y="2478202"/>
            <a:ext cx="4154232" cy="2136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 FÓRUM 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CIENTÍFICO E DE EXTENSÃO</a:t>
            </a:r>
          </a:p>
        </p:txBody>
      </p:sp>
    </p:spTree>
    <p:extLst>
      <p:ext uri="{BB962C8B-B14F-4D97-AF65-F5344CB8AC3E}">
        <p14:creationId xmlns:p14="http://schemas.microsoft.com/office/powerpoint/2010/main" val="471755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BF49D-3EF1-F8B5-DF67-DD4D4D180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5A55F02-793C-9ADA-0347-EE3CC15D9B8D}"/>
              </a:ext>
            </a:extLst>
          </p:cNvPr>
          <p:cNvSpPr txBox="1"/>
          <p:nvPr/>
        </p:nvSpPr>
        <p:spPr>
          <a:xfrm>
            <a:off x="17532630" y="9608246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D44EA90-0273-AB38-8A26-E7A6E4341D8F}"/>
              </a:ext>
            </a:extLst>
          </p:cNvPr>
          <p:cNvSpPr txBox="1"/>
          <p:nvPr/>
        </p:nvSpPr>
        <p:spPr>
          <a:xfrm>
            <a:off x="9139238" y="4274470"/>
            <a:ext cx="9525" cy="1566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D9598E2-2B7D-0319-327A-F8F9496A2F17}"/>
              </a:ext>
            </a:extLst>
          </p:cNvPr>
          <p:cNvSpPr txBox="1"/>
          <p:nvPr/>
        </p:nvSpPr>
        <p:spPr>
          <a:xfrm>
            <a:off x="5257800" y="2478202"/>
            <a:ext cx="12030075" cy="718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137"/>
              </a:lnSpc>
            </a:pP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ea typeface="Poppins Bold"/>
                <a:cs typeface="Poppins Bold"/>
                <a:sym typeface="Poppins Bold"/>
              </a:rPr>
              <a:t>&gt;&gt;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Deixar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claro: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ainda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que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seja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somente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revisão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de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literatura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parcial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ea typeface="Poppins"/>
                <a:cs typeface="Poppins"/>
                <a:sym typeface="Poppins"/>
              </a:rPr>
              <a:t>.</a:t>
            </a:r>
            <a:r>
              <a:rPr lang="en-US" sz="4000" i="1" dirty="0">
                <a:solidFill>
                  <a:schemeClr val="accent5">
                    <a:lumMod val="75000"/>
                  </a:schemeClr>
                </a:solidFill>
                <a:ea typeface="Poppins Italics"/>
                <a:cs typeface="Poppins Italics"/>
                <a:sym typeface="Poppins Italics"/>
              </a:rPr>
              <a:t>      </a:t>
            </a:r>
            <a:endParaRPr lang="pt-BR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49C1C85-098C-904C-4814-6D882F673F6E}"/>
              </a:ext>
            </a:extLst>
          </p:cNvPr>
          <p:cNvSpPr txBox="1"/>
          <p:nvPr/>
        </p:nvSpPr>
        <p:spPr>
          <a:xfrm>
            <a:off x="5257800" y="1329782"/>
            <a:ext cx="121224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/>
              <a:t>4 </a:t>
            </a:r>
            <a:r>
              <a:rPr lang="en-US" sz="4000" b="1" dirty="0">
                <a:solidFill>
                  <a:srgbClr val="000000"/>
                </a:solidFill>
                <a:ea typeface="Poppins Bold Italics"/>
                <a:cs typeface="Poppins Bold Italics"/>
                <a:sym typeface="Poppins Bold Italics"/>
              </a:rPr>
              <a:t>CONCLUSÃO</a:t>
            </a:r>
            <a:endParaRPr lang="pt-BR" sz="4000" b="1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C5BFEB43-8C3D-14D5-6487-9037CE0DB98F}"/>
              </a:ext>
            </a:extLst>
          </p:cNvPr>
          <p:cNvSpPr/>
          <p:nvPr/>
        </p:nvSpPr>
        <p:spPr>
          <a:xfrm>
            <a:off x="40341" y="2241"/>
            <a:ext cx="4497548" cy="10284759"/>
          </a:xfrm>
          <a:custGeom>
            <a:avLst/>
            <a:gdLst/>
            <a:ahLst/>
            <a:cxnLst/>
            <a:rect l="l" t="t" r="r" b="b"/>
            <a:pathLst>
              <a:path w="5996731" h="11827539">
                <a:moveTo>
                  <a:pt x="0" y="0"/>
                </a:moveTo>
                <a:lnTo>
                  <a:pt x="5996731" y="0"/>
                </a:lnTo>
                <a:lnTo>
                  <a:pt x="5996731" y="11827539"/>
                </a:lnTo>
                <a:lnTo>
                  <a:pt x="0" y="11827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911" t="-15966" r="-3091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ADE3585B-224C-12EE-814E-8E309BD5493D}"/>
              </a:ext>
            </a:extLst>
          </p:cNvPr>
          <p:cNvSpPr/>
          <p:nvPr/>
        </p:nvSpPr>
        <p:spPr>
          <a:xfrm>
            <a:off x="252064" y="232702"/>
            <a:ext cx="4058106" cy="1144490"/>
          </a:xfrm>
          <a:custGeom>
            <a:avLst/>
            <a:gdLst/>
            <a:ahLst/>
            <a:cxnLst/>
            <a:rect l="l" t="t" r="r" b="b"/>
            <a:pathLst>
              <a:path w="5525137" h="1526319">
                <a:moveTo>
                  <a:pt x="0" y="0"/>
                </a:moveTo>
                <a:lnTo>
                  <a:pt x="5525137" y="0"/>
                </a:lnTo>
                <a:lnTo>
                  <a:pt x="5525137" y="1526319"/>
                </a:lnTo>
                <a:lnTo>
                  <a:pt x="0" y="1526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E5A51CB1-67AC-BC6B-572A-7D037611790A}"/>
              </a:ext>
            </a:extLst>
          </p:cNvPr>
          <p:cNvSpPr/>
          <p:nvPr/>
        </p:nvSpPr>
        <p:spPr>
          <a:xfrm>
            <a:off x="251787" y="1392875"/>
            <a:ext cx="4154232" cy="290850"/>
          </a:xfrm>
          <a:custGeom>
            <a:avLst/>
            <a:gdLst/>
            <a:ahLst/>
            <a:cxnLst/>
            <a:rect l="l" t="t" r="r" b="b"/>
            <a:pathLst>
              <a:path w="1187048" h="461608">
                <a:moveTo>
                  <a:pt x="0" y="0"/>
                </a:moveTo>
                <a:lnTo>
                  <a:pt x="1187048" y="0"/>
                </a:lnTo>
                <a:lnTo>
                  <a:pt x="1187048" y="461608"/>
                </a:lnTo>
                <a:lnTo>
                  <a:pt x="0" y="461608"/>
                </a:lnTo>
                <a:close/>
              </a:path>
            </a:pathLst>
          </a:custGeom>
          <a:noFill/>
        </p:spPr>
        <p:txBody>
          <a:bodyPr/>
          <a:lstStyle/>
          <a:p>
            <a:pPr algn="ctr"/>
            <a:r>
              <a:rPr lang="pt-BR" sz="1600" b="1" i="1" dirty="0">
                <a:solidFill>
                  <a:srgbClr val="002060"/>
                </a:solidFill>
              </a:rPr>
              <a:t>GEDO – GRUPO EDUCACIONAL DOM ORIONE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A28A7810-0857-2FAD-AE05-DEB21285CF07}"/>
              </a:ext>
            </a:extLst>
          </p:cNvPr>
          <p:cNvSpPr txBox="1"/>
          <p:nvPr/>
        </p:nvSpPr>
        <p:spPr>
          <a:xfrm>
            <a:off x="196279" y="2478202"/>
            <a:ext cx="4154232" cy="2136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 FÓRUM 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CIENTÍFICO E DE EXTENSÃO</a:t>
            </a:r>
          </a:p>
        </p:txBody>
      </p:sp>
    </p:spTree>
    <p:extLst>
      <p:ext uri="{BB962C8B-B14F-4D97-AF65-F5344CB8AC3E}">
        <p14:creationId xmlns:p14="http://schemas.microsoft.com/office/powerpoint/2010/main" val="3799272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164</Words>
  <Application>Microsoft Office PowerPoint</Application>
  <PresentationFormat>Personalizar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4" baseType="lpstr">
      <vt:lpstr>Open Sans</vt:lpstr>
      <vt:lpstr>Poppins Bold Italics</vt:lpstr>
      <vt:lpstr>Poppins Italics</vt:lpstr>
      <vt:lpstr>Arial</vt:lpstr>
      <vt:lpstr>Poppins</vt:lpstr>
      <vt:lpstr>Calibri</vt:lpstr>
      <vt:lpstr>Open Sans Bold</vt:lpstr>
      <vt:lpstr>Poppins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PI</dc:creator>
  <cp:lastModifiedBy>ALCINEIDE DOS REIS SOUZA</cp:lastModifiedBy>
  <cp:revision>7</cp:revision>
  <dcterms:created xsi:type="dcterms:W3CDTF">2006-08-16T00:00:00Z</dcterms:created>
  <dcterms:modified xsi:type="dcterms:W3CDTF">2026-08-25T15:53:06Z</dcterms:modified>
  <dc:identifier>DAGzCzSfoxs</dc:identifier>
</cp:coreProperties>
</file>